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7" r:id="rId2"/>
    <p:sldId id="256" r:id="rId3"/>
    <p:sldId id="262" r:id="rId4"/>
    <p:sldId id="259" r:id="rId5"/>
    <p:sldId id="258" r:id="rId6"/>
    <p:sldId id="260"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90" d="100"/>
          <a:sy n="90" d="100"/>
        </p:scale>
        <p:origin x="-2232"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4E2E5875-2A1E-457E-AF1E-9E0B2C361BDE}"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4E2E5875-2A1E-457E-AF1E-9E0B2C361BDE}"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4E2E5875-2A1E-457E-AF1E-9E0B2C361BDE}"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4E2E5875-2A1E-457E-AF1E-9E0B2C361BD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06CB2275-3624-4EE1-B1AD-06891C3C5694}" type="datetimeFigureOut">
              <a:rPr lang="tr-TR" smtClean="0"/>
              <a:t>19.3.2018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4E2E5875-2A1E-457E-AF1E-9E0B2C361BDE}"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6CB2275-3624-4EE1-B1AD-06891C3C5694}" type="datetimeFigureOut">
              <a:rPr lang="tr-TR" smtClean="0"/>
              <a:t>19.3.2018</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2E5875-2A1E-457E-AF1E-9E0B2C361BDE}"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57444" y="548680"/>
            <a:ext cx="8172400" cy="1472184"/>
          </a:xfrm>
        </p:spPr>
        <p:txBody>
          <a:bodyPr>
            <a:noAutofit/>
          </a:bodyPr>
          <a:lstStyle/>
          <a:p>
            <a:pPr algn="ctr"/>
            <a:r>
              <a:rPr lang="tr-TR" sz="4800" dirty="0">
                <a:solidFill>
                  <a:srgbClr val="0070C0"/>
                </a:solidFill>
              </a:rPr>
              <a:t>HAFİZE ÖZAL MESLEKİ VE </a:t>
            </a:r>
            <a:r>
              <a:rPr lang="tr-TR" sz="4800" dirty="0" smtClean="0">
                <a:solidFill>
                  <a:srgbClr val="0070C0"/>
                </a:solidFill>
              </a:rPr>
              <a:t>      </a:t>
            </a:r>
            <a:br>
              <a:rPr lang="tr-TR" sz="4800" dirty="0" smtClean="0">
                <a:solidFill>
                  <a:srgbClr val="0070C0"/>
                </a:solidFill>
              </a:rPr>
            </a:br>
            <a:r>
              <a:rPr lang="tr-TR" sz="4800" dirty="0" smtClean="0">
                <a:solidFill>
                  <a:srgbClr val="0070C0"/>
                </a:solidFill>
              </a:rPr>
              <a:t>TEKNİK </a:t>
            </a:r>
            <a:r>
              <a:rPr lang="tr-TR" sz="4800" dirty="0">
                <a:solidFill>
                  <a:srgbClr val="0070C0"/>
                </a:solidFill>
              </a:rPr>
              <a:t>ANADOLU LİSESİ</a:t>
            </a:r>
            <a:endParaRPr lang="tr-TR" sz="4800" dirty="0"/>
          </a:p>
        </p:txBody>
      </p:sp>
      <p:sp>
        <p:nvSpPr>
          <p:cNvPr id="3" name="Alt Başlık 2"/>
          <p:cNvSpPr>
            <a:spLocks noGrp="1"/>
          </p:cNvSpPr>
          <p:nvPr>
            <p:ph type="subTitle" idx="1"/>
          </p:nvPr>
        </p:nvSpPr>
        <p:spPr>
          <a:xfrm>
            <a:off x="755576" y="2924944"/>
            <a:ext cx="8100392" cy="1152128"/>
          </a:xfrm>
        </p:spPr>
        <p:txBody>
          <a:bodyPr>
            <a:normAutofit/>
          </a:bodyPr>
          <a:lstStyle/>
          <a:p>
            <a:pPr algn="ctr"/>
            <a:r>
              <a:rPr lang="tr-TR" sz="3200" b="1" dirty="0">
                <a:solidFill>
                  <a:srgbClr val="FF0000"/>
                </a:solidFill>
                <a:latin typeface="Times New Roman" pitchFamily="18" charset="0"/>
                <a:cs typeface="Times New Roman" pitchFamily="18" charset="0"/>
              </a:rPr>
              <a:t>AİLE VE TÜKETİCİ HİZMETLERİ ALANI</a:t>
            </a:r>
          </a:p>
          <a:p>
            <a:pPr algn="just"/>
            <a:endParaRPr lang="tr-TR" sz="3200" dirty="0"/>
          </a:p>
        </p:txBody>
      </p:sp>
      <p:sp>
        <p:nvSpPr>
          <p:cNvPr id="4" name="Dikdörtgen 3"/>
          <p:cNvSpPr/>
          <p:nvPr/>
        </p:nvSpPr>
        <p:spPr>
          <a:xfrm>
            <a:off x="2699792" y="4650513"/>
            <a:ext cx="4572000" cy="830997"/>
          </a:xfrm>
          <a:prstGeom prst="rect">
            <a:avLst/>
          </a:prstGeom>
        </p:spPr>
        <p:txBody>
          <a:bodyPr>
            <a:spAutoFit/>
          </a:bodyPr>
          <a:lstStyle/>
          <a:p>
            <a:pPr algn="ctr"/>
            <a:r>
              <a:rPr lang="tr-TR" sz="2400" dirty="0">
                <a:solidFill>
                  <a:srgbClr val="0070C0"/>
                </a:solidFill>
                <a:effectLst>
                  <a:outerShdw blurRad="38100" dist="38100" dir="2700000" algn="tl">
                    <a:srgbClr val="000000">
                      <a:alpha val="43137"/>
                    </a:srgbClr>
                  </a:outerShdw>
                </a:effectLst>
              </a:rPr>
              <a:t>SOSYAL DESTEK HİZMETLERİ </a:t>
            </a:r>
          </a:p>
          <a:p>
            <a:pPr algn="ctr"/>
            <a:r>
              <a:rPr lang="tr-TR" sz="2400" dirty="0">
                <a:solidFill>
                  <a:srgbClr val="0070C0"/>
                </a:solidFill>
                <a:effectLst>
                  <a:outerShdw blurRad="38100" dist="38100" dir="2700000" algn="tl">
                    <a:srgbClr val="000000">
                      <a:alpha val="43137"/>
                    </a:srgbClr>
                  </a:outerShdw>
                </a:effectLst>
              </a:rPr>
              <a:t>DALI</a:t>
            </a:r>
            <a:endParaRPr lang="tr-TR" sz="2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256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uest\Desktop\image0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2452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56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692696"/>
            <a:ext cx="7642096" cy="5328592"/>
          </a:xfrm>
        </p:spPr>
        <p:txBody>
          <a:bodyPr>
            <a:normAutofit/>
          </a:bodyPr>
          <a:lstStyle/>
          <a:p>
            <a:pPr marL="82296" indent="0" algn="ctr">
              <a:buNone/>
            </a:pPr>
            <a:r>
              <a:rPr lang="tr-TR" sz="3600" dirty="0" smtClean="0">
                <a:solidFill>
                  <a:srgbClr val="0070C0"/>
                </a:solidFill>
                <a:latin typeface="Times New Roman" panose="02020603050405020304" pitchFamily="18" charset="0"/>
                <a:cs typeface="Times New Roman" panose="02020603050405020304" pitchFamily="18" charset="0"/>
              </a:rPr>
              <a:t>Sosyal Destek Hizmetleri Dalı</a:t>
            </a:r>
          </a:p>
          <a:p>
            <a:pPr marL="82296" indent="0" algn="ctr">
              <a:buNone/>
            </a:pPr>
            <a:endParaRPr lang="tr-TR" dirty="0" smtClean="0">
              <a:latin typeface="Times New Roman" panose="02020603050405020304" pitchFamily="18" charset="0"/>
              <a:cs typeface="Times New Roman" panose="02020603050405020304" pitchFamily="18" charset="0"/>
            </a:endParaRPr>
          </a:p>
          <a:p>
            <a:pPr marL="82296" indent="0" algn="ctr">
              <a:buNone/>
            </a:pPr>
            <a:r>
              <a:rPr lang="tr-TR" dirty="0" smtClean="0">
                <a:latin typeface="Times New Roman" panose="02020603050405020304" pitchFamily="18" charset="0"/>
                <a:cs typeface="Times New Roman" panose="02020603050405020304" pitchFamily="18" charset="0"/>
              </a:rPr>
              <a:t>Günümüzde </a:t>
            </a:r>
            <a:r>
              <a:rPr lang="tr-TR" dirty="0">
                <a:latin typeface="Times New Roman" panose="02020603050405020304" pitchFamily="18" charset="0"/>
                <a:cs typeface="Times New Roman" panose="02020603050405020304" pitchFamily="18" charset="0"/>
              </a:rPr>
              <a:t>hızla gelişen sosyal devlet anlayışı ile ihtiyaç duyulan; gerek kamu, gerekse özel sektör </a:t>
            </a:r>
            <a:r>
              <a:rPr lang="tr-TR" dirty="0" smtClean="0">
                <a:latin typeface="Times New Roman" panose="02020603050405020304" pitchFamily="18" charset="0"/>
                <a:cs typeface="Times New Roman" panose="02020603050405020304" pitchFamily="18" charset="0"/>
              </a:rPr>
              <a:t>sosyal hizmet kuruluşlarında </a:t>
            </a:r>
            <a:r>
              <a:rPr lang="tr-TR" dirty="0">
                <a:latin typeface="Times New Roman" panose="02020603050405020304" pitchFamily="18" charset="0"/>
                <a:cs typeface="Times New Roman" panose="02020603050405020304" pitchFamily="18" charset="0"/>
              </a:rPr>
              <a:t>çalışacak nitelikli </a:t>
            </a:r>
            <a:r>
              <a:rPr lang="tr-TR" dirty="0" smtClean="0">
                <a:latin typeface="Times New Roman" panose="02020603050405020304" pitchFamily="18" charset="0"/>
                <a:cs typeface="Times New Roman" panose="02020603050405020304" pitchFamily="18" charset="0"/>
              </a:rPr>
              <a:t>eleman ihtiyacının karşılanması için farklı okullarda bu dal açılmıştır. Türkiye genelinde 56 okulda, Ankara da ise okulumuzla birlikte 5 okulda eğitim- öğretim verilmektedir.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9251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dirty="0"/>
          </a:p>
        </p:txBody>
      </p:sp>
      <p:pic>
        <p:nvPicPr>
          <p:cNvPr id="4" name="Picture 2" descr="C:\Users\Guest\Desktop\image005.png"/>
          <p:cNvPicPr>
            <a:picLocks noChangeAspect="1" noChangeArrowheads="1"/>
          </p:cNvPicPr>
          <p:nvPr/>
        </p:nvPicPr>
        <p:blipFill rotWithShape="1">
          <a:blip r:embed="rId2">
            <a:extLst>
              <a:ext uri="{28A0092B-C50C-407E-A947-70E740481C1C}">
                <a14:useLocalDpi xmlns:a14="http://schemas.microsoft.com/office/drawing/2010/main" val="0"/>
              </a:ext>
            </a:extLst>
          </a:blip>
          <a:srcRect t="3534" b="-12848"/>
          <a:stretch/>
        </p:blipFill>
        <p:spPr bwMode="auto">
          <a:xfrm>
            <a:off x="1043608" y="0"/>
            <a:ext cx="8172400" cy="7490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839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359898"/>
            <a:ext cx="7416824" cy="5805406"/>
          </a:xfrm>
        </p:spPr>
        <p:txBody>
          <a:bodyPr>
            <a:noAutofit/>
          </a:bodyPr>
          <a:lstStyle/>
          <a:p>
            <a:pPr algn="ctr"/>
            <a:r>
              <a:rPr lang="tr-TR" sz="2800" b="1" dirty="0" smtClean="0">
                <a:solidFill>
                  <a:srgbClr val="0070C0"/>
                </a:solidFill>
                <a:latin typeface="Times New Roman" panose="02020603050405020304" pitchFamily="18" charset="0"/>
                <a:cs typeface="Times New Roman" panose="02020603050405020304" pitchFamily="18" charset="0"/>
              </a:rPr>
              <a:t>SOSYAL DESTEK HİZMETLERİ DALI</a:t>
            </a:r>
            <a:br>
              <a:rPr lang="tr-TR" sz="2800" b="1" dirty="0" smtClean="0">
                <a:solidFill>
                  <a:srgbClr val="0070C0"/>
                </a:solidFill>
                <a:latin typeface="Times New Roman" panose="02020603050405020304" pitchFamily="18" charset="0"/>
                <a:cs typeface="Times New Roman" panose="02020603050405020304" pitchFamily="18" charset="0"/>
              </a:rPr>
            </a:br>
            <a:r>
              <a:rPr lang="tr-TR" sz="3200" dirty="0" smtClean="0">
                <a:effectLst/>
                <a:latin typeface="Times New Roman" panose="02020603050405020304" pitchFamily="18" charset="0"/>
                <a:cs typeface="Times New Roman" panose="02020603050405020304" pitchFamily="18" charset="0"/>
              </a:rPr>
              <a:t>Sosyal </a:t>
            </a:r>
            <a:r>
              <a:rPr lang="tr-TR" sz="3200" dirty="0">
                <a:effectLst/>
                <a:latin typeface="Times New Roman" panose="02020603050405020304" pitchFamily="18" charset="0"/>
                <a:cs typeface="Times New Roman" panose="02020603050405020304" pitchFamily="18" charset="0"/>
              </a:rPr>
              <a:t>yardım kurumlarındaki bireylerin, hizmet ve bakımını yürütme, bireyler ile ilgili işlemleri takip etme yeterliklerini kazandırmaya yönelik eğitim ve öğretim verilen daldır.</a:t>
            </a:r>
            <a:r>
              <a:rPr lang="tr-TR" sz="2800" b="1" dirty="0">
                <a:latin typeface="Times New Roman" panose="02020603050405020304" pitchFamily="18" charset="0"/>
                <a:cs typeface="Times New Roman" panose="02020603050405020304" pitchFamily="18" charset="0"/>
              </a:rPr>
              <a:t/>
            </a:r>
            <a:br>
              <a:rPr lang="tr-TR" sz="2800" b="1" dirty="0">
                <a:latin typeface="Times New Roman" panose="02020603050405020304" pitchFamily="18" charset="0"/>
                <a:cs typeface="Times New Roman" panose="02020603050405020304" pitchFamily="18" charset="0"/>
              </a:rPr>
            </a:br>
            <a:r>
              <a:rPr lang="tr-TR" sz="2800" b="1" dirty="0" smtClean="0">
                <a:solidFill>
                  <a:srgbClr val="0070C0"/>
                </a:solidFill>
                <a:latin typeface="Times New Roman" panose="02020603050405020304" pitchFamily="18" charset="0"/>
                <a:cs typeface="Times New Roman" panose="02020603050405020304" pitchFamily="18" charset="0"/>
              </a:rPr>
              <a:t>AMACI</a:t>
            </a:r>
            <a:r>
              <a:rPr lang="tr-TR" sz="2800" b="1" dirty="0">
                <a:solidFill>
                  <a:schemeClr val="accent2"/>
                </a:solidFill>
                <a:latin typeface="Times New Roman" panose="02020603050405020304" pitchFamily="18" charset="0"/>
                <a:cs typeface="Times New Roman" panose="02020603050405020304" pitchFamily="18" charset="0"/>
              </a:rPr>
              <a:t/>
            </a:r>
            <a:br>
              <a:rPr lang="tr-TR" sz="2800" b="1" dirty="0">
                <a:solidFill>
                  <a:schemeClr val="accent2"/>
                </a:solidFill>
                <a:latin typeface="Times New Roman" panose="02020603050405020304" pitchFamily="18" charset="0"/>
                <a:cs typeface="Times New Roman" panose="02020603050405020304" pitchFamily="18" charset="0"/>
              </a:rPr>
            </a:br>
            <a:r>
              <a:rPr lang="tr-TR" sz="3200" dirty="0">
                <a:effectLst/>
                <a:latin typeface="Times New Roman" panose="02020603050405020304" pitchFamily="18" charset="0"/>
                <a:cs typeface="Times New Roman" panose="02020603050405020304" pitchFamily="18" charset="0"/>
              </a:rPr>
              <a:t>Aile </a:t>
            </a:r>
            <a:r>
              <a:rPr lang="tr-TR" sz="3200" dirty="0" smtClean="0">
                <a:effectLst/>
                <a:latin typeface="Times New Roman" panose="02020603050405020304" pitchFamily="18" charset="0"/>
                <a:cs typeface="Times New Roman" panose="02020603050405020304" pitchFamily="18" charset="0"/>
              </a:rPr>
              <a:t>ve Tüketici </a:t>
            </a:r>
            <a:r>
              <a:rPr lang="tr-TR" sz="3200" dirty="0">
                <a:effectLst/>
                <a:latin typeface="Times New Roman" panose="02020603050405020304" pitchFamily="18" charset="0"/>
                <a:cs typeface="Times New Roman" panose="02020603050405020304" pitchFamily="18" charset="0"/>
              </a:rPr>
              <a:t>Hizmetleri alanında sosyal </a:t>
            </a:r>
            <a:r>
              <a:rPr lang="tr-TR" sz="3200" dirty="0" smtClean="0">
                <a:effectLst/>
                <a:latin typeface="Times New Roman" panose="02020603050405020304" pitchFamily="18" charset="0"/>
                <a:cs typeface="Times New Roman" panose="02020603050405020304" pitchFamily="18" charset="0"/>
              </a:rPr>
              <a:t>yardımcı (sosyal destek elemanı) mesleğinin </a:t>
            </a:r>
            <a:r>
              <a:rPr lang="tr-TR" sz="3200" dirty="0">
                <a:effectLst/>
                <a:latin typeface="Times New Roman" panose="02020603050405020304" pitchFamily="18" charset="0"/>
                <a:cs typeface="Times New Roman" panose="02020603050405020304" pitchFamily="18" charset="0"/>
              </a:rPr>
              <a:t>yeterliklerine sahip meslek elemanları yetiştirmek </a:t>
            </a:r>
            <a:r>
              <a:rPr lang="tr-TR" sz="3200" dirty="0" smtClean="0">
                <a:effectLst/>
                <a:latin typeface="Times New Roman" panose="02020603050405020304" pitchFamily="18" charset="0"/>
                <a:cs typeface="Times New Roman" panose="02020603050405020304" pitchFamily="18" charset="0"/>
              </a:rPr>
              <a:t>amaçlanmaktadır.</a:t>
            </a:r>
            <a:r>
              <a:rPr lang="tr-TR" sz="1400" b="1" dirty="0"/>
              <a:t/>
            </a:r>
            <a:br>
              <a:rPr lang="tr-TR" sz="1400" b="1" dirty="0"/>
            </a:br>
            <a:endParaRPr lang="tr-TR" sz="1400" dirty="0"/>
          </a:p>
        </p:txBody>
      </p:sp>
    </p:spTree>
    <p:extLst>
      <p:ext uri="{BB962C8B-B14F-4D97-AF65-F5344CB8AC3E}">
        <p14:creationId xmlns:p14="http://schemas.microsoft.com/office/powerpoint/2010/main" val="614900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1916832"/>
            <a:ext cx="7795592" cy="4005206"/>
          </a:xfrm>
        </p:spPr>
        <p:txBody>
          <a:bodyPr>
            <a:noAutofit/>
          </a:bodyPr>
          <a:lstStyle/>
          <a:p>
            <a:pPr algn="ctr"/>
            <a:r>
              <a:rPr lang="tr-TR" sz="1400" b="1" dirty="0"/>
              <a:t/>
            </a:r>
            <a:br>
              <a:rPr lang="tr-TR" sz="1400" b="1" dirty="0"/>
            </a:br>
            <a:endParaRPr lang="tr-TR" sz="1400" dirty="0"/>
          </a:p>
        </p:txBody>
      </p:sp>
      <p:sp>
        <p:nvSpPr>
          <p:cNvPr id="3" name="Dikdörtgen 2"/>
          <p:cNvSpPr/>
          <p:nvPr/>
        </p:nvSpPr>
        <p:spPr>
          <a:xfrm>
            <a:off x="1043608" y="404664"/>
            <a:ext cx="7200800" cy="5755422"/>
          </a:xfrm>
          <a:prstGeom prst="rect">
            <a:avLst/>
          </a:prstGeom>
        </p:spPr>
        <p:txBody>
          <a:bodyPr wrap="square">
            <a:spAutoFit/>
          </a:bodyPr>
          <a:lstStyle/>
          <a:p>
            <a:pPr algn="ctr"/>
            <a:r>
              <a:rPr lang="tr-TR" sz="2000" b="1" dirty="0">
                <a:solidFill>
                  <a:srgbClr val="0070C0"/>
                </a:solidFill>
                <a:latin typeface="Times New Roman" pitchFamily="18" charset="0"/>
                <a:cs typeface="Times New Roman" pitchFamily="18" charset="0"/>
              </a:rPr>
              <a:t>Aile ve Tüketici Hizmetleri Alanı Mezunları </a:t>
            </a:r>
            <a:r>
              <a:rPr lang="tr-TR" sz="2000" b="1" dirty="0" smtClean="0">
                <a:solidFill>
                  <a:srgbClr val="0070C0"/>
                </a:solidFill>
                <a:latin typeface="Times New Roman" pitchFamily="18" charset="0"/>
                <a:cs typeface="Times New Roman" pitchFamily="18" charset="0"/>
              </a:rPr>
              <a:t>Ön lisans </a:t>
            </a:r>
            <a:r>
              <a:rPr lang="tr-TR" sz="2000" b="1" dirty="0">
                <a:solidFill>
                  <a:srgbClr val="0070C0"/>
                </a:solidFill>
                <a:latin typeface="Times New Roman" pitchFamily="18" charset="0"/>
                <a:cs typeface="Times New Roman" pitchFamily="18" charset="0"/>
              </a:rPr>
              <a:t>ve Lisans Eğitim </a:t>
            </a:r>
            <a:r>
              <a:rPr lang="tr-TR" sz="2000" b="1" dirty="0" smtClean="0">
                <a:solidFill>
                  <a:srgbClr val="0070C0"/>
                </a:solidFill>
                <a:latin typeface="Times New Roman" pitchFamily="18" charset="0"/>
                <a:cs typeface="Times New Roman" pitchFamily="18" charset="0"/>
              </a:rPr>
              <a:t>İmkânları</a:t>
            </a:r>
          </a:p>
          <a:p>
            <a:pPr algn="ctr"/>
            <a:endParaRPr lang="tr-TR" sz="2000" b="1" dirty="0">
              <a:solidFill>
                <a:srgbClr val="0070C0"/>
              </a:solidFill>
              <a:latin typeface="Times New Roman" pitchFamily="18" charset="0"/>
              <a:cs typeface="Times New Roman" pitchFamily="18" charset="0"/>
            </a:endParaRPr>
          </a:p>
          <a:p>
            <a:pPr marL="342900" indent="-342900">
              <a:buFont typeface="+mj-lt"/>
              <a:buAutoNum type="arabicPeriod"/>
            </a:pPr>
            <a:r>
              <a:rPr lang="tr-TR" b="1" dirty="0" smtClean="0">
                <a:solidFill>
                  <a:srgbClr val="0070C0"/>
                </a:solidFill>
                <a:latin typeface="Times New Roman" pitchFamily="18" charset="0"/>
                <a:cs typeface="Times New Roman" pitchFamily="18" charset="0"/>
              </a:rPr>
              <a:t>Aile </a:t>
            </a:r>
            <a:r>
              <a:rPr lang="tr-TR" b="1" dirty="0">
                <a:solidFill>
                  <a:srgbClr val="0070C0"/>
                </a:solidFill>
                <a:latin typeface="Times New Roman" pitchFamily="18" charset="0"/>
                <a:cs typeface="Times New Roman" pitchFamily="18" charset="0"/>
              </a:rPr>
              <a:t>ve Tüketici Hizmetleri Mezunu adayların sınavsız geçiş ile yerleşebileceği iki yıllık </a:t>
            </a:r>
            <a:r>
              <a:rPr lang="tr-TR" b="1" dirty="0" err="1">
                <a:solidFill>
                  <a:srgbClr val="0070C0"/>
                </a:solidFill>
                <a:latin typeface="Times New Roman" pitchFamily="18" charset="0"/>
                <a:cs typeface="Times New Roman" pitchFamily="18" charset="0"/>
              </a:rPr>
              <a:t>önlisans</a:t>
            </a:r>
            <a:r>
              <a:rPr lang="tr-TR" b="1" dirty="0">
                <a:solidFill>
                  <a:srgbClr val="0070C0"/>
                </a:solidFill>
                <a:latin typeface="Times New Roman" pitchFamily="18" charset="0"/>
                <a:cs typeface="Times New Roman" pitchFamily="18" charset="0"/>
              </a:rPr>
              <a:t> </a:t>
            </a:r>
            <a:r>
              <a:rPr lang="tr-TR" b="1" dirty="0" smtClean="0">
                <a:solidFill>
                  <a:srgbClr val="0070C0"/>
                </a:solidFill>
                <a:latin typeface="Times New Roman" pitchFamily="18" charset="0"/>
                <a:cs typeface="Times New Roman" pitchFamily="18" charset="0"/>
              </a:rPr>
              <a:t>bölümleri</a:t>
            </a:r>
          </a:p>
          <a:p>
            <a:pPr marL="742950" lvl="1" indent="-285750">
              <a:buFont typeface="Wingdings" pitchFamily="2" charset="2"/>
              <a:buChar char="ü"/>
            </a:pPr>
            <a:r>
              <a:rPr lang="tr-TR" dirty="0" smtClean="0">
                <a:latin typeface="Times New Roman" pitchFamily="18" charset="0"/>
                <a:cs typeface="Times New Roman" pitchFamily="18" charset="0"/>
              </a:rPr>
              <a:t>Sosyal </a:t>
            </a:r>
            <a:r>
              <a:rPr lang="tr-TR" dirty="0">
                <a:latin typeface="Times New Roman" pitchFamily="18" charset="0"/>
                <a:cs typeface="Times New Roman" pitchFamily="18" charset="0"/>
              </a:rPr>
              <a:t>Hizmetler</a:t>
            </a:r>
          </a:p>
          <a:p>
            <a:pPr marL="742950" lvl="1" indent="-285750">
              <a:buFont typeface="Wingdings" pitchFamily="2" charset="2"/>
              <a:buChar char="ü"/>
            </a:pPr>
            <a:r>
              <a:rPr lang="tr-TR" dirty="0">
                <a:latin typeface="Times New Roman" pitchFamily="18" charset="0"/>
                <a:cs typeface="Times New Roman" pitchFamily="18" charset="0"/>
              </a:rPr>
              <a:t>Su Ürünleri İşleme Teknolojisi</a:t>
            </a:r>
          </a:p>
          <a:p>
            <a:pPr marL="742950" lvl="1" indent="-285750">
              <a:buFont typeface="Wingdings" pitchFamily="2" charset="2"/>
              <a:buChar char="ü"/>
            </a:pPr>
            <a:r>
              <a:rPr lang="tr-TR" dirty="0">
                <a:latin typeface="Times New Roman" pitchFamily="18" charset="0"/>
                <a:cs typeface="Times New Roman" pitchFamily="18" charset="0"/>
              </a:rPr>
              <a:t>Süt ve Ürünleri Teknolojisi</a:t>
            </a:r>
          </a:p>
          <a:p>
            <a:pPr marL="742950" lvl="1" indent="-285750">
              <a:buFont typeface="Wingdings" pitchFamily="2" charset="2"/>
              <a:buChar char="ü"/>
            </a:pPr>
            <a:r>
              <a:rPr lang="tr-TR" dirty="0">
                <a:latin typeface="Times New Roman" pitchFamily="18" charset="0"/>
                <a:cs typeface="Times New Roman" pitchFamily="18" charset="0"/>
              </a:rPr>
              <a:t>Un ve Unlu Mamuller Teknolojisi</a:t>
            </a:r>
          </a:p>
          <a:p>
            <a:pPr marL="742950" lvl="1" indent="-285750">
              <a:buFont typeface="Wingdings" pitchFamily="2" charset="2"/>
              <a:buChar char="ü"/>
            </a:pPr>
            <a:r>
              <a:rPr lang="tr-TR" dirty="0" smtClean="0">
                <a:latin typeface="Times New Roman" pitchFamily="18" charset="0"/>
                <a:cs typeface="Times New Roman" pitchFamily="18" charset="0"/>
              </a:rPr>
              <a:t>Et </a:t>
            </a:r>
            <a:r>
              <a:rPr lang="tr-TR" dirty="0">
                <a:latin typeface="Times New Roman" pitchFamily="18" charset="0"/>
                <a:cs typeface="Times New Roman" pitchFamily="18" charset="0"/>
              </a:rPr>
              <a:t>ve Ürünleri Teknolojisi</a:t>
            </a:r>
          </a:p>
          <a:p>
            <a:pPr marL="742950" lvl="1" indent="-285750">
              <a:buFont typeface="Wingdings" pitchFamily="2" charset="2"/>
              <a:buChar char="ü"/>
            </a:pPr>
            <a:r>
              <a:rPr lang="tr-TR" dirty="0">
                <a:latin typeface="Times New Roman" pitchFamily="18" charset="0"/>
                <a:cs typeface="Times New Roman" pitchFamily="18" charset="0"/>
              </a:rPr>
              <a:t>Ev İdaresi</a:t>
            </a:r>
          </a:p>
          <a:p>
            <a:pPr marL="742950" lvl="1" indent="-285750">
              <a:buFont typeface="Wingdings" pitchFamily="2" charset="2"/>
              <a:buChar char="ü"/>
            </a:pPr>
            <a:r>
              <a:rPr lang="tr-TR" dirty="0">
                <a:latin typeface="Times New Roman" pitchFamily="18" charset="0"/>
                <a:cs typeface="Times New Roman" pitchFamily="18" charset="0"/>
              </a:rPr>
              <a:t>Gıda Kalite Kontrolü ve Analizi</a:t>
            </a:r>
          </a:p>
          <a:p>
            <a:pPr marL="742950" lvl="1" indent="-285750">
              <a:buFont typeface="Wingdings" pitchFamily="2" charset="2"/>
              <a:buChar char="ü"/>
            </a:pPr>
            <a:r>
              <a:rPr lang="tr-TR" dirty="0">
                <a:latin typeface="Times New Roman" pitchFamily="18" charset="0"/>
                <a:cs typeface="Times New Roman" pitchFamily="18" charset="0"/>
              </a:rPr>
              <a:t>Gıda </a:t>
            </a:r>
            <a:r>
              <a:rPr lang="tr-TR" dirty="0" smtClean="0">
                <a:latin typeface="Times New Roman" pitchFamily="18" charset="0"/>
                <a:cs typeface="Times New Roman" pitchFamily="18" charset="0"/>
              </a:rPr>
              <a:t>Teknolojisi</a:t>
            </a:r>
          </a:p>
          <a:p>
            <a:pPr lvl="1"/>
            <a:endParaRPr lang="tr-TR" dirty="0" smtClean="0">
              <a:latin typeface="Times New Roman" pitchFamily="18" charset="0"/>
              <a:cs typeface="Times New Roman" pitchFamily="18" charset="0"/>
            </a:endParaRPr>
          </a:p>
          <a:p>
            <a:pPr marL="457200" indent="-457200">
              <a:buFont typeface="+mj-lt"/>
              <a:buAutoNum type="arabicPeriod"/>
            </a:pPr>
            <a:r>
              <a:rPr lang="tr-TR" sz="2000" b="1" dirty="0" smtClean="0">
                <a:solidFill>
                  <a:srgbClr val="0070C0"/>
                </a:solidFill>
                <a:latin typeface="Times New Roman" pitchFamily="18" charset="0"/>
                <a:cs typeface="Times New Roman" pitchFamily="18" charset="0"/>
              </a:rPr>
              <a:t>Bu </a:t>
            </a:r>
            <a:r>
              <a:rPr lang="tr-TR" sz="2000" b="1" dirty="0">
                <a:solidFill>
                  <a:srgbClr val="0070C0"/>
                </a:solidFill>
                <a:latin typeface="Times New Roman" pitchFamily="18" charset="0"/>
                <a:cs typeface="Times New Roman" pitchFamily="18" charset="0"/>
              </a:rPr>
              <a:t>alanda yükseköğrenim görmek isteyen </a:t>
            </a:r>
            <a:r>
              <a:rPr lang="tr-TR" sz="2000" b="1" dirty="0" smtClean="0">
                <a:solidFill>
                  <a:srgbClr val="0070C0"/>
                </a:solidFill>
                <a:latin typeface="Times New Roman" pitchFamily="18" charset="0"/>
                <a:cs typeface="Times New Roman" pitchFamily="18" charset="0"/>
              </a:rPr>
              <a:t>öğrenciler</a:t>
            </a:r>
          </a:p>
          <a:p>
            <a:pPr marL="742950" lvl="1" indent="-285750">
              <a:buFont typeface="Wingdings" pitchFamily="2" charset="2"/>
              <a:buChar char="ü"/>
            </a:pPr>
            <a:r>
              <a:rPr lang="tr-TR" dirty="0" smtClean="0">
                <a:latin typeface="Times New Roman" pitchFamily="18" charset="0"/>
                <a:cs typeface="Times New Roman" pitchFamily="18" charset="0"/>
              </a:rPr>
              <a:t>Aile </a:t>
            </a:r>
            <a:r>
              <a:rPr lang="tr-TR" dirty="0">
                <a:latin typeface="Times New Roman" pitchFamily="18" charset="0"/>
                <a:cs typeface="Times New Roman" pitchFamily="18" charset="0"/>
              </a:rPr>
              <a:t>Ekonomisi ve Beslenme Öğretmenliği, </a:t>
            </a:r>
            <a:r>
              <a:rPr lang="tr-TR" dirty="0" smtClean="0">
                <a:latin typeface="Times New Roman" pitchFamily="18" charset="0"/>
                <a:cs typeface="Times New Roman" pitchFamily="18" charset="0"/>
              </a:rPr>
              <a:t> </a:t>
            </a:r>
          </a:p>
          <a:p>
            <a:pPr marL="742950" lvl="1" indent="-285750">
              <a:buFont typeface="Wingdings" pitchFamily="2" charset="2"/>
              <a:buChar char="ü"/>
            </a:pPr>
            <a:r>
              <a:rPr lang="tr-TR" dirty="0" smtClean="0">
                <a:latin typeface="Times New Roman" pitchFamily="18" charset="0"/>
                <a:cs typeface="Times New Roman" pitchFamily="18" charset="0"/>
              </a:rPr>
              <a:t>Aile </a:t>
            </a:r>
            <a:r>
              <a:rPr lang="tr-TR" dirty="0">
                <a:latin typeface="Times New Roman" pitchFamily="18" charset="0"/>
                <a:cs typeface="Times New Roman" pitchFamily="18" charset="0"/>
              </a:rPr>
              <a:t>ve Tüketici Bilimleri Eğitimi, </a:t>
            </a:r>
            <a:endParaRPr lang="tr-TR" dirty="0" smtClean="0">
              <a:latin typeface="Times New Roman" pitchFamily="18" charset="0"/>
              <a:cs typeface="Times New Roman" pitchFamily="18" charset="0"/>
            </a:endParaRPr>
          </a:p>
          <a:p>
            <a:pPr marL="742950" lvl="1" indent="-285750">
              <a:buFont typeface="Wingdings" pitchFamily="2" charset="2"/>
              <a:buChar char="ü"/>
            </a:pPr>
            <a:r>
              <a:rPr lang="tr-TR" dirty="0" smtClean="0">
                <a:latin typeface="Times New Roman" pitchFamily="18" charset="0"/>
                <a:cs typeface="Times New Roman" pitchFamily="18" charset="0"/>
              </a:rPr>
              <a:t>Aile </a:t>
            </a:r>
            <a:r>
              <a:rPr lang="tr-TR" dirty="0">
                <a:latin typeface="Times New Roman" pitchFamily="18" charset="0"/>
                <a:cs typeface="Times New Roman" pitchFamily="18" charset="0"/>
              </a:rPr>
              <a:t>ve Tüketici Bilimleri, </a:t>
            </a:r>
            <a:endParaRPr lang="tr-TR" dirty="0" smtClean="0">
              <a:latin typeface="Times New Roman" pitchFamily="18" charset="0"/>
              <a:cs typeface="Times New Roman" pitchFamily="18" charset="0"/>
            </a:endParaRPr>
          </a:p>
          <a:p>
            <a:pPr marL="742950" lvl="1" indent="-285750">
              <a:buFont typeface="Wingdings" pitchFamily="2" charset="2"/>
              <a:buChar char="ü"/>
            </a:pPr>
            <a:r>
              <a:rPr lang="tr-TR" dirty="0" smtClean="0">
                <a:latin typeface="Times New Roman" pitchFamily="18" charset="0"/>
                <a:cs typeface="Times New Roman" pitchFamily="18" charset="0"/>
              </a:rPr>
              <a:t>Sosyal </a:t>
            </a:r>
            <a:r>
              <a:rPr lang="tr-TR" dirty="0">
                <a:latin typeface="Times New Roman" pitchFamily="18" charset="0"/>
                <a:cs typeface="Times New Roman" pitchFamily="18" charset="0"/>
              </a:rPr>
              <a:t>Hizmetler adlı lisans programlarına devam edebilirler. </a:t>
            </a:r>
            <a:endParaRPr lang="tr-TR" dirty="0" smtClean="0">
              <a:latin typeface="Times New Roman" pitchFamily="18" charset="0"/>
              <a:cs typeface="Times New Roman" pitchFamily="18" charset="0"/>
            </a:endParaRPr>
          </a:p>
          <a:p>
            <a:pPr marL="742950" lvl="1" indent="-285750">
              <a:buFont typeface="Wingdings" pitchFamily="2" charset="2"/>
              <a:buChar char="ü"/>
            </a:pPr>
            <a:r>
              <a:rPr lang="tr-TR" dirty="0" smtClean="0">
                <a:latin typeface="Times New Roman" pitchFamily="18" charset="0"/>
                <a:cs typeface="Times New Roman" pitchFamily="18" charset="0"/>
              </a:rPr>
              <a:t>Ayrıca </a:t>
            </a:r>
            <a:r>
              <a:rPr lang="tr-TR" dirty="0">
                <a:latin typeface="Times New Roman" pitchFamily="18" charset="0"/>
                <a:cs typeface="Times New Roman" pitchFamily="18" charset="0"/>
              </a:rPr>
              <a:t>sınav puanıyla istedikleri bölümlere yerleşebilirler. </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369394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43608" y="188640"/>
            <a:ext cx="7848872" cy="6132448"/>
          </a:xfrm>
          <a:prstGeom prst="rect">
            <a:avLst/>
          </a:prstGeom>
        </p:spPr>
        <p:txBody>
          <a:bodyPr wrap="square">
            <a:spAutoFit/>
          </a:bodyPr>
          <a:lstStyle/>
          <a:p>
            <a:pPr algn="ctr">
              <a:spcBef>
                <a:spcPts val="1200"/>
              </a:spcBef>
              <a:spcAft>
                <a:spcPts val="300"/>
              </a:spcAft>
            </a:pPr>
            <a:r>
              <a:rPr lang="tr-TR" sz="2000" b="1" dirty="0" smtClean="0">
                <a:solidFill>
                  <a:srgbClr val="0070C0"/>
                </a:solidFill>
                <a:effectLst/>
                <a:latin typeface="Times New Roman" pitchFamily="18" charset="0"/>
                <a:cs typeface="Times New Roman" pitchFamily="18" charset="0"/>
              </a:rPr>
              <a:t>İŞ BULMA İMKÂNLARI</a:t>
            </a:r>
            <a:endParaRPr lang="tr-TR" sz="2800" b="1" dirty="0" smtClean="0">
              <a:solidFill>
                <a:srgbClr val="0070C0"/>
              </a:solidFill>
              <a:effectLst/>
              <a:latin typeface="Times New Roman" pitchFamily="18" charset="0"/>
              <a:cs typeface="Times New Roman" pitchFamily="18" charset="0"/>
            </a:endParaRPr>
          </a:p>
          <a:p>
            <a:pPr>
              <a:spcAft>
                <a:spcPts val="0"/>
              </a:spcAft>
            </a:pPr>
            <a:r>
              <a:rPr lang="tr-TR" sz="2000" dirty="0" smtClean="0">
                <a:solidFill>
                  <a:srgbClr val="0070C0"/>
                </a:solidFill>
                <a:effectLst/>
                <a:latin typeface="Times New Roman" pitchFamily="18" charset="0"/>
                <a:ea typeface="Times New Roman"/>
                <a:cs typeface="Times New Roman" pitchFamily="18" charset="0"/>
              </a:rPr>
              <a:t> </a:t>
            </a:r>
            <a:r>
              <a:rPr lang="tr-TR" sz="2000" b="1" dirty="0" smtClean="0">
                <a:solidFill>
                  <a:srgbClr val="0070C0"/>
                </a:solidFill>
                <a:latin typeface="Times New Roman" pitchFamily="18" charset="0"/>
                <a:ea typeface="Times New Roman"/>
                <a:cs typeface="Times New Roman" pitchFamily="18" charset="0"/>
              </a:rPr>
              <a:t>Aile ve Tüketici Hizmetleri Sosyal Destek Hizmetleri dalından mezun olanlar aşağıdaki kuruluşlarda çalışma imkânı bulabilirler.</a:t>
            </a: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Kadın ve Aileden Sorumlu Devlet Bakanlığı bünyesinde bulunan Aile ve Sosyal Araştırmalar Genel Müdürlüğü ve Kadının Statüsü Genel Müdürlüğü, </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Kamu ve özel kitle iletişim kurumları (radyo, televizyon, gazete, vb.) </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Sanayi Bakanlığında </a:t>
            </a:r>
            <a:r>
              <a:rPr lang="tr-TR" dirty="0" err="1" smtClean="0">
                <a:effectLst/>
                <a:latin typeface="Times New Roman" pitchFamily="18" charset="0"/>
                <a:ea typeface="Times New Roman"/>
                <a:cs typeface="Times New Roman" pitchFamily="18" charset="0"/>
              </a:rPr>
              <a:t>vb</a:t>
            </a:r>
            <a:r>
              <a:rPr lang="tr-TR" dirty="0" smtClean="0">
                <a:effectLst/>
                <a:latin typeface="Times New Roman" pitchFamily="18" charset="0"/>
                <a:ea typeface="Times New Roman"/>
                <a:cs typeface="Times New Roman" pitchFamily="18" charset="0"/>
              </a:rPr>
              <a:t> kamu kurumları,</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Belediyeler ve yerel yönetimlerin bünyesindeki departmanlar,</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Rekabetin ve Tüketicinin Korunması Genel Müdürlüğü, </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Kamu ve özel kuruluşlara bağlı hastane, otel, tatil köyü, yatılı okul, huzurevi, misafirhane öğrenci yurtları vb. kurumlar, </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Yaygın eğitim merkezlerinde verilen yetişkin eğitimi kursları, </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Çeşitli kamu ve özel kuruluşların bünyesindeki rehabilitasyon merkezleri,</a:t>
            </a:r>
            <a:endParaRPr lang="tr-TR" sz="2000" dirty="0" smtClean="0">
              <a:effectLst/>
              <a:latin typeface="Times New Roman" pitchFamily="18" charset="0"/>
              <a:ea typeface="Times New Roman"/>
              <a:cs typeface="Times New Roman" pitchFamily="18" charset="0"/>
            </a:endParaRPr>
          </a:p>
          <a:p>
            <a:pPr marL="342900" lvl="0" indent="-342900">
              <a:lnSpc>
                <a:spcPct val="150000"/>
              </a:lnSpc>
              <a:spcAft>
                <a:spcPts val="0"/>
              </a:spcAft>
              <a:buFont typeface="Wingdings" pitchFamily="2" charset="2"/>
              <a:buChar char="ü"/>
              <a:tabLst>
                <a:tab pos="685800" algn="l"/>
              </a:tabLst>
            </a:pPr>
            <a:r>
              <a:rPr lang="tr-TR" dirty="0" smtClean="0">
                <a:effectLst/>
                <a:latin typeface="Times New Roman" pitchFamily="18" charset="0"/>
                <a:ea typeface="Times New Roman"/>
                <a:cs typeface="Times New Roman" pitchFamily="18" charset="0"/>
              </a:rPr>
              <a:t>Yaşlı, hasta ve özürlü bireylerin ev ve aileye uyumuna yönelik programları veren kuruluşlar</a:t>
            </a:r>
            <a:endParaRPr lang="tr-TR" sz="20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329880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15616" y="188640"/>
            <a:ext cx="7776864" cy="6632585"/>
          </a:xfrm>
          <a:prstGeom prst="rect">
            <a:avLst/>
          </a:prstGeom>
        </p:spPr>
        <p:txBody>
          <a:bodyPr wrap="square">
            <a:spAutoFit/>
          </a:bodyPr>
          <a:lstStyle/>
          <a:p>
            <a:pPr algn="ctr">
              <a:spcAft>
                <a:spcPts val="0"/>
              </a:spcAft>
            </a:pPr>
            <a:r>
              <a:rPr lang="tr-TR" sz="2000" dirty="0" smtClean="0">
                <a:solidFill>
                  <a:srgbClr val="0070C0"/>
                </a:solidFill>
                <a:effectLst/>
                <a:latin typeface="Times New Roman" pitchFamily="18" charset="0"/>
                <a:ea typeface="Times New Roman"/>
                <a:cs typeface="Times New Roman" pitchFamily="18" charset="0"/>
              </a:rPr>
              <a:t> </a:t>
            </a:r>
            <a:r>
              <a:rPr lang="tr-TR" b="1" dirty="0" smtClean="0">
                <a:solidFill>
                  <a:srgbClr val="0070C0"/>
                </a:solidFill>
                <a:latin typeface="Times New Roman" pitchFamily="18" charset="0"/>
                <a:ea typeface="Times New Roman"/>
                <a:cs typeface="Times New Roman" pitchFamily="18" charset="0"/>
              </a:rPr>
              <a:t>Aile ve Tüketici Hizmetleri Sosyal Destek Hizmetlerinde Okutulacak Dersler</a:t>
            </a:r>
          </a:p>
          <a:p>
            <a:pPr marL="285750" indent="-285750">
              <a:lnSpc>
                <a:spcPct val="150000"/>
              </a:lnSpc>
              <a:spcAft>
                <a:spcPts val="0"/>
              </a:spcAft>
              <a:buFont typeface="Wingdings" pitchFamily="2" charset="2"/>
              <a:buChar char="ü"/>
            </a:pPr>
            <a:r>
              <a:rPr lang="tr-TR" dirty="0" smtClean="0">
                <a:effectLst/>
                <a:latin typeface="Times New Roman"/>
                <a:ea typeface="Times New Roman"/>
              </a:rPr>
              <a:t>Sosyal Hizmet Alanları (*)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Aile Ve Tüketici Hizmetleri (*)</a:t>
            </a:r>
            <a:endParaRPr lang="tr-TR" sz="3600" dirty="0" smtClean="0">
              <a:effectLst/>
              <a:latin typeface="Times New Roman"/>
              <a:ea typeface="Times New Roman"/>
            </a:endParaRPr>
          </a:p>
          <a:p>
            <a:pPr marL="285750" indent="-285750">
              <a:lnSpc>
                <a:spcPct val="150000"/>
              </a:lnSpc>
              <a:buFont typeface="Wingdings" pitchFamily="2" charset="2"/>
              <a:buChar char="ü"/>
            </a:pPr>
            <a:r>
              <a:rPr lang="tr-TR" dirty="0" smtClean="0">
                <a:effectLst/>
                <a:latin typeface="Times New Roman"/>
                <a:ea typeface="Times New Roman"/>
              </a:rPr>
              <a:t>Zararlı Alışkanlıklardan Korunma</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Toplum Ve Aile</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Beslenme</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İletişim Teknikleri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İşletmelerde Beceri Eğitimi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Çocuklarda Sosyal Destek Hizmetleri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Gençlerde Sosyal Destek Hizmetleri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Yaşlı Bireylere Sosyal Destek Hizmetleri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Engelli Bireylerde Sosyal Destek Hizmetleri</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İlk Yardım </a:t>
            </a:r>
          </a:p>
          <a:p>
            <a:pPr marL="285750" indent="-285750">
              <a:lnSpc>
                <a:spcPct val="150000"/>
              </a:lnSpc>
              <a:spcAft>
                <a:spcPts val="0"/>
              </a:spcAft>
              <a:buFont typeface="Wingdings" pitchFamily="2" charset="2"/>
              <a:buChar char="ü"/>
            </a:pPr>
            <a:r>
              <a:rPr lang="tr-TR" dirty="0" smtClean="0">
                <a:effectLst/>
                <a:latin typeface="Times New Roman"/>
                <a:ea typeface="Times New Roman"/>
              </a:rPr>
              <a:t>Hukuk Hizmetleri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Dosyalama Ve Arşivleme </a:t>
            </a:r>
            <a:endParaRPr lang="tr-TR" sz="3600" dirty="0" smtClean="0">
              <a:effectLst/>
              <a:latin typeface="Times New Roman"/>
              <a:ea typeface="Times New Roman"/>
            </a:endParaRPr>
          </a:p>
          <a:p>
            <a:pPr marL="285750" indent="-285750">
              <a:lnSpc>
                <a:spcPct val="150000"/>
              </a:lnSpc>
              <a:spcAft>
                <a:spcPts val="0"/>
              </a:spcAft>
              <a:buFont typeface="Wingdings" pitchFamily="2" charset="2"/>
              <a:buChar char="ü"/>
            </a:pPr>
            <a:r>
              <a:rPr lang="tr-TR" dirty="0" smtClean="0">
                <a:effectLst/>
                <a:latin typeface="Times New Roman"/>
                <a:ea typeface="Times New Roman"/>
              </a:rPr>
              <a:t>Etkinlikler </a:t>
            </a:r>
            <a:endParaRPr lang="tr-TR" sz="3600" dirty="0" smtClean="0">
              <a:effectLst/>
              <a:latin typeface="Times New Roman"/>
              <a:ea typeface="Times New Roman"/>
            </a:endParaRPr>
          </a:p>
        </p:txBody>
      </p:sp>
    </p:spTree>
    <p:extLst>
      <p:ext uri="{BB962C8B-B14F-4D97-AF65-F5344CB8AC3E}">
        <p14:creationId xmlns:p14="http://schemas.microsoft.com/office/powerpoint/2010/main" val="2127036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71600" y="764704"/>
            <a:ext cx="7920880" cy="2123658"/>
          </a:xfrm>
          <a:prstGeom prst="rect">
            <a:avLst/>
          </a:prstGeom>
        </p:spPr>
        <p:txBody>
          <a:bodyPr wrap="square">
            <a:spAutoFit/>
          </a:bodyPr>
          <a:lstStyle/>
          <a:p>
            <a:pPr algn="ctr"/>
            <a:r>
              <a:rPr lang="tr-TR" sz="4400" b="1" dirty="0" smtClean="0">
                <a:solidFill>
                  <a:srgbClr val="0070C0"/>
                </a:solidFill>
                <a:latin typeface="Times New Roman" panose="02020603050405020304" pitchFamily="18" charset="0"/>
                <a:cs typeface="Times New Roman" panose="02020603050405020304" pitchFamily="18" charset="0"/>
              </a:rPr>
              <a:t>Katılımlarınızdan dolayı siz de</a:t>
            </a:r>
            <a:r>
              <a:rPr lang="tr-TR" sz="3800" b="1" dirty="0" smtClean="0">
                <a:solidFill>
                  <a:srgbClr val="0070C0"/>
                </a:solidFill>
                <a:latin typeface="Times New Roman" panose="02020603050405020304" pitchFamily="18" charset="0"/>
                <a:cs typeface="Times New Roman" panose="02020603050405020304" pitchFamily="18" charset="0"/>
              </a:rPr>
              <a:t>ğ</a:t>
            </a:r>
            <a:r>
              <a:rPr lang="tr-TR" sz="4400" b="1" dirty="0" smtClean="0">
                <a:solidFill>
                  <a:srgbClr val="0070C0"/>
                </a:solidFill>
                <a:latin typeface="Times New Roman" panose="02020603050405020304" pitchFamily="18" charset="0"/>
                <a:cs typeface="Times New Roman" panose="02020603050405020304" pitchFamily="18" charset="0"/>
              </a:rPr>
              <a:t>erli velilerimize ve öğrencilerimize teşekkür ederiz.</a:t>
            </a:r>
            <a:endParaRPr lang="tr-TR" sz="44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082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TotalTime>
  <Words>173</Words>
  <Application>Microsoft Office PowerPoint</Application>
  <PresentationFormat>Ekran Gösterisi (4:3)</PresentationFormat>
  <Paragraphs>55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Gündönümü</vt:lpstr>
      <vt:lpstr>HAFİZE ÖZAL MESLEKİ VE        TEKNİK ANADOLU LİSESİ</vt:lpstr>
      <vt:lpstr>PowerPoint Sunusu</vt:lpstr>
      <vt:lpstr>PowerPoint Sunusu</vt:lpstr>
      <vt:lpstr>PowerPoint Sunusu</vt:lpstr>
      <vt:lpstr>SOSYAL DESTEK HİZMETLERİ DALI Sosyal yardım kurumlarındaki bireylerin, hizmet ve bakımını yürütme, bireyler ile ilgili işlemleri takip etme yeterliklerini kazandırmaya yönelik eğitim ve öğretim verilen daldır. AMACI Aile ve Tüketici Hizmetleri alanında sosyal yardımcı (sosyal destek elemanı) mesleğinin yeterliklerine sahip meslek elemanları yetiştirmek amaçlanmaktadır. </vt:lpstr>
      <vt:lpstr>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VE TÜKETİCİ HİZMETLERİ ALANI</dc:title>
  <dc:creator>User</dc:creator>
  <cp:lastModifiedBy>pc2</cp:lastModifiedBy>
  <cp:revision>15</cp:revision>
  <dcterms:created xsi:type="dcterms:W3CDTF">2016-04-10T15:10:52Z</dcterms:created>
  <dcterms:modified xsi:type="dcterms:W3CDTF">2018-03-19T09:19:49Z</dcterms:modified>
</cp:coreProperties>
</file>